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60" r:id="rId6"/>
    <p:sldId id="259" r:id="rId7"/>
    <p:sldId id="264" r:id="rId8"/>
    <p:sldId id="261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FF0DE0D-38D1-4D44-9B9C-7CDC3AF279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61B280FA-0309-4899-8133-E0B78A7DBE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7483755-8267-4A0A-875B-AE22916B8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90EBE-307B-460B-9D65-E4753BDC976B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B146096-F5C9-4F8C-B8AD-4B30C6264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0DB7BB4-9BE6-46A4-BF76-22B1C9521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BF377-3DA4-4612-BCE7-E0F7B1CEA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16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51F6F70-C475-49B0-B353-A960BBE16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F041B124-C2BC-418C-8677-CA1D0BC8DD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3C42B4A-174C-419C-B6CC-8A874A6F0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90EBE-307B-460B-9D65-E4753BDC976B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E09AC03-54C9-4DD7-81AD-90248CC80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8D499E0-795B-4A8A-B14F-2CA249D15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BF377-3DA4-4612-BCE7-E0F7B1CEA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069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DE8493A1-3127-4EB9-B57B-D6C255D6CD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05ACA0A6-A8EB-4BC2-AD2D-747CDBEBB9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6B64B35-403C-4E7E-88D3-24DED6FF6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90EBE-307B-460B-9D65-E4753BDC976B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85EB8DE-634F-450F-8A7D-69659297F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D05BF12-91A7-4D52-9157-DFA35A35B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BF377-3DA4-4612-BCE7-E0F7B1CEA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14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F0411C9-B976-4717-8F21-884A1B448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3CD0185-A272-4BCA-994E-2D6831547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15C7A0C-4645-473B-8965-DEE113F5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90EBE-307B-460B-9D65-E4753BDC976B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323D7A3-28A3-4EDA-9D2C-EA1A303B9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2E96291-F700-47BD-881E-BC58A7F15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BF377-3DA4-4612-BCE7-E0F7B1CEA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929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ECA102-34B6-43EA-93F7-EAE93414C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448EEFC-9EDB-45AB-92F3-7BA129E7B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06D4F29-8618-4AE8-9317-217666478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90EBE-307B-460B-9D65-E4753BDC976B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C9C2371-23B0-4079-93BF-7420727DE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52BFD39-5E1D-46D9-B6AA-17ADCB73F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BF377-3DA4-4612-BCE7-E0F7B1CEA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492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BF88EFD-0465-4B9A-A406-08F3C5AB8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0FFED53-532F-4985-8360-832C652999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32A2053E-B8D6-4D44-8FF2-75F49EF64F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08B9424-0ADC-427B-856A-9B5E396EE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90EBE-307B-460B-9D65-E4753BDC976B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4D61D00E-994C-427A-A863-31D8B0E3A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A7B41507-2BD1-4236-AE35-0B7972A6B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BF377-3DA4-4612-BCE7-E0F7B1CEA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30EEBED-DF89-41C6-BEF9-9D217095D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66DCEA4-EBBD-481E-BDBC-B3AAD7064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D13D373B-6210-460A-81E9-6FCEE06AF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5FE0179C-7FFE-41F8-BA13-D7500E52C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EA34102C-0F24-40B2-AD54-901C14BA42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DD41590D-C394-4C87-BF3B-63A553F8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90EBE-307B-460B-9D65-E4753BDC976B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BB902AD8-E213-467C-B5B5-C58C2F9FC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E7F4C0E6-1E8D-455F-9D01-21E5972AB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BF377-3DA4-4612-BCE7-E0F7B1CEA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05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C5309BA-583A-4AC4-B008-3014B7106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778BCA54-012A-415B-8DA1-418FAF28A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90EBE-307B-460B-9D65-E4753BDC976B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7FAED460-8D5F-4FD9-8D65-23C4C0381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221F86BD-493B-4B0F-9541-63092072C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BF377-3DA4-4612-BCE7-E0F7B1CEA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428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D71278AA-4D9B-4CD5-9E0B-618A6E193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90EBE-307B-460B-9D65-E4753BDC976B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B8A67879-706F-4494-8A61-2B7A9DF0D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D9BF22D3-BF4D-4931-AAB8-33F97AD00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BF377-3DA4-4612-BCE7-E0F7B1CEA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01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6CC2F17-219A-40F3-93EB-20750919A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AA3B4CF-A870-48C0-ACA3-CCA652841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C8F25FEA-F854-48B4-B156-F211310337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6B8133C7-F9C8-4FA9-A491-4D935094B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90EBE-307B-460B-9D65-E4753BDC976B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38342CC3-F23B-4FE3-8261-9091422AB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9EA21A9-F96D-4C89-810B-A4C3772C5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BF377-3DA4-4612-BCE7-E0F7B1CEA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943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E2EF4B1-2A8F-447D-B3B0-A5F92E3BF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6AA563CD-65B0-4FEA-A35C-C75FE82973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FA823BEA-E00A-43DD-9A7B-C77186BA58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67C31441-F0DD-4E24-A52A-99D4F34A1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90EBE-307B-460B-9D65-E4753BDC976B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D7CA0AA-4B24-4202-A14D-E4B3C0718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76F5E3C-51A1-4167-9BC6-193A7CBFD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BF377-3DA4-4612-BCE7-E0F7B1CEA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03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59CD54A4-2776-4C3B-B626-BDAB6A0E3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FB7FBAEE-CBF5-451E-B60E-13BDF5343D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5D7D0BF-E831-4BB7-838C-33B7D921F9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E90EBE-307B-460B-9D65-E4753BDC976B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FB99C86-8390-4A7C-BDDB-3B10771E02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B4B5C05-3B2A-4FA6-AB98-41C2C549E2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7BF377-3DA4-4612-BCE7-E0F7B1CEA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533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kişi, iç mekan, yiyecek, yemek içeren bir resim&#10;&#10;Açıklama otomatik olarak oluşturuldu">
            <a:extLst>
              <a:ext uri="{FF2B5EF4-FFF2-40B4-BE49-F238E27FC236}">
                <a16:creationId xmlns:a16="http://schemas.microsoft.com/office/drawing/2014/main" id="{7CF3F39B-9ABB-41E6-8A37-A71F077C17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8" b="5510"/>
          <a:stretch/>
        </p:blipFill>
        <p:spPr>
          <a:xfrm>
            <a:off x="-8" y="-7"/>
            <a:ext cx="12192000" cy="6855958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3E866DC8-1101-42AA-833D-8CE7EA36D7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4007335"/>
            <a:ext cx="6455833" cy="1497998"/>
          </a:xfrm>
        </p:spPr>
        <p:txBody>
          <a:bodyPr anchor="t">
            <a:normAutofit/>
          </a:bodyPr>
          <a:lstStyle/>
          <a:p>
            <a:r>
              <a:rPr lang="tr-TR" sz="4800" dirty="0"/>
              <a:t>AKYC SOCIAL MEDIA PROJECT</a:t>
            </a:r>
            <a:endParaRPr lang="en-US" sz="4800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FD1ECCF0-038F-472E-9FEE-35EA8B2A4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288965"/>
            <a:ext cx="6455833" cy="665853"/>
          </a:xfrm>
        </p:spPr>
        <p:txBody>
          <a:bodyPr anchor="b">
            <a:normAutofit/>
          </a:bodyPr>
          <a:lstStyle/>
          <a:p>
            <a:pPr algn="l"/>
            <a:r>
              <a:rPr lang="tr-TR" sz="2000" dirty="0"/>
              <a:t>Ali Haydar Konuk | Yaren </a:t>
            </a:r>
            <a:r>
              <a:rPr lang="tr-TR" sz="2000" dirty="0" err="1"/>
              <a:t>Çoşkun</a:t>
            </a:r>
            <a:endParaRPr lang="en-US" sz="2000" dirty="0"/>
          </a:p>
        </p:txBody>
      </p:sp>
      <p:sp>
        <p:nvSpPr>
          <p:cNvPr id="30" name="Freeform: Shape 13">
            <a:extLst>
              <a:ext uri="{FF2B5EF4-FFF2-40B4-BE49-F238E27FC236}">
                <a16:creationId xmlns:a16="http://schemas.microsoft.com/office/drawing/2014/main" id="{E26B9EF5-5D92-4AC7-BC55-FC5C4C98E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6199" y="548"/>
            <a:ext cx="4349752" cy="3142889"/>
          </a:xfrm>
          <a:custGeom>
            <a:avLst/>
            <a:gdLst>
              <a:gd name="connsiteX0" fmla="*/ 229420 w 4349752"/>
              <a:gd name="connsiteY0" fmla="*/ 0 h 3142889"/>
              <a:gd name="connsiteX1" fmla="*/ 4120333 w 4349752"/>
              <a:gd name="connsiteY1" fmla="*/ 0 h 3142889"/>
              <a:gd name="connsiteX2" fmla="*/ 4178840 w 4349752"/>
              <a:gd name="connsiteY2" fmla="*/ 121453 h 3142889"/>
              <a:gd name="connsiteX3" fmla="*/ 4349752 w 4349752"/>
              <a:gd name="connsiteY3" fmla="*/ 968013 h 3142889"/>
              <a:gd name="connsiteX4" fmla="*/ 2174876 w 4349752"/>
              <a:gd name="connsiteY4" fmla="*/ 3142889 h 3142889"/>
              <a:gd name="connsiteX5" fmla="*/ 0 w 4349752"/>
              <a:gd name="connsiteY5" fmla="*/ 968013 h 3142889"/>
              <a:gd name="connsiteX6" fmla="*/ 170913 w 4349752"/>
              <a:gd name="connsiteY6" fmla="*/ 121453 h 314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9752" h="3142889">
                <a:moveTo>
                  <a:pt x="229420" y="0"/>
                </a:moveTo>
                <a:lnTo>
                  <a:pt x="4120333" y="0"/>
                </a:lnTo>
                <a:lnTo>
                  <a:pt x="4178840" y="121453"/>
                </a:lnTo>
                <a:cubicBezTo>
                  <a:pt x="4288894" y="381652"/>
                  <a:pt x="4349752" y="667725"/>
                  <a:pt x="4349752" y="968013"/>
                </a:cubicBezTo>
                <a:cubicBezTo>
                  <a:pt x="4349752" y="2169164"/>
                  <a:pt x="3376027" y="3142889"/>
                  <a:pt x="2174876" y="3142889"/>
                </a:cubicBezTo>
                <a:cubicBezTo>
                  <a:pt x="973725" y="3142889"/>
                  <a:pt x="0" y="2169164"/>
                  <a:pt x="0" y="968013"/>
                </a:cubicBezTo>
                <a:cubicBezTo>
                  <a:pt x="0" y="667725"/>
                  <a:pt x="60858" y="381652"/>
                  <a:pt x="170913" y="12145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15">
            <a:extLst>
              <a:ext uri="{FF2B5EF4-FFF2-40B4-BE49-F238E27FC236}">
                <a16:creationId xmlns:a16="http://schemas.microsoft.com/office/drawing/2014/main" id="{F05C5575-0F07-43D0-AE78-81EAA8E67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3759" y="1421356"/>
            <a:ext cx="4538241" cy="5436644"/>
          </a:xfrm>
          <a:custGeom>
            <a:avLst/>
            <a:gdLst>
              <a:gd name="connsiteX0" fmla="*/ 3084645 w 4538241"/>
              <a:gd name="connsiteY0" fmla="*/ 0 h 5436644"/>
              <a:gd name="connsiteX1" fmla="*/ 4285328 w 4538241"/>
              <a:gd name="connsiteY1" fmla="*/ 242407 h 5436644"/>
              <a:gd name="connsiteX2" fmla="*/ 4538241 w 4538241"/>
              <a:gd name="connsiteY2" fmla="*/ 364242 h 5436644"/>
              <a:gd name="connsiteX3" fmla="*/ 4538241 w 4538241"/>
              <a:gd name="connsiteY3" fmla="*/ 5436644 h 5436644"/>
              <a:gd name="connsiteX4" fmla="*/ 1091428 w 4538241"/>
              <a:gd name="connsiteY4" fmla="*/ 5436644 h 5436644"/>
              <a:gd name="connsiteX5" fmla="*/ 903472 w 4538241"/>
              <a:gd name="connsiteY5" fmla="*/ 5265818 h 5436644"/>
              <a:gd name="connsiteX6" fmla="*/ 0 w 4538241"/>
              <a:gd name="connsiteY6" fmla="*/ 3084645 h 5436644"/>
              <a:gd name="connsiteX7" fmla="*/ 3084645 w 4538241"/>
              <a:gd name="connsiteY7" fmla="*/ 0 h 543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8241" h="5436644">
                <a:moveTo>
                  <a:pt x="3084645" y="0"/>
                </a:moveTo>
                <a:cubicBezTo>
                  <a:pt x="3510546" y="0"/>
                  <a:pt x="3916286" y="86315"/>
                  <a:pt x="4285328" y="242407"/>
                </a:cubicBezTo>
                <a:lnTo>
                  <a:pt x="4538241" y="364242"/>
                </a:lnTo>
                <a:lnTo>
                  <a:pt x="4538241" y="5436644"/>
                </a:lnTo>
                <a:lnTo>
                  <a:pt x="1091428" y="5436644"/>
                </a:lnTo>
                <a:lnTo>
                  <a:pt x="903472" y="5265818"/>
                </a:lnTo>
                <a:cubicBezTo>
                  <a:pt x="345261" y="4707608"/>
                  <a:pt x="0" y="3936446"/>
                  <a:pt x="0" y="3084645"/>
                </a:cubicBezTo>
                <a:cubicBezTo>
                  <a:pt x="0" y="1381043"/>
                  <a:pt x="1381043" y="0"/>
                  <a:pt x="308464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8C4FF3D1-1A57-4D3B-80FC-8460314197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4" r="1" b="1"/>
          <a:stretch/>
        </p:blipFill>
        <p:spPr>
          <a:xfrm>
            <a:off x="3639395" y="10"/>
            <a:ext cx="4023360" cy="2980230"/>
          </a:xfrm>
          <a:custGeom>
            <a:avLst/>
            <a:gdLst/>
            <a:ahLst/>
            <a:cxnLst/>
            <a:rect l="l" t="t" r="r" b="b"/>
            <a:pathLst>
              <a:path w="4023360" h="2980240">
                <a:moveTo>
                  <a:pt x="248676" y="0"/>
                </a:moveTo>
                <a:lnTo>
                  <a:pt x="3774684" y="0"/>
                </a:lnTo>
                <a:lnTo>
                  <a:pt x="3780561" y="9674"/>
                </a:lnTo>
                <a:cubicBezTo>
                  <a:pt x="3935405" y="294716"/>
                  <a:pt x="4023360" y="621366"/>
                  <a:pt x="4023360" y="968560"/>
                </a:cubicBezTo>
                <a:cubicBezTo>
                  <a:pt x="4023360" y="2079580"/>
                  <a:pt x="3122700" y="2980240"/>
                  <a:pt x="2011680" y="2980240"/>
                </a:cubicBezTo>
                <a:cubicBezTo>
                  <a:pt x="900660" y="2980240"/>
                  <a:pt x="0" y="2079580"/>
                  <a:pt x="0" y="968560"/>
                </a:cubicBezTo>
                <a:cubicBezTo>
                  <a:pt x="0" y="621366"/>
                  <a:pt x="87955" y="294716"/>
                  <a:pt x="242799" y="9674"/>
                </a:cubicBezTo>
                <a:close/>
              </a:path>
            </a:pathLst>
          </a:custGeom>
        </p:spPr>
      </p:pic>
      <p:pic>
        <p:nvPicPr>
          <p:cNvPr id="9" name="Resim 8" descr="metin içeren bir resim&#10;&#10;Açıklama otomatik olarak oluşturuldu">
            <a:extLst>
              <a:ext uri="{FF2B5EF4-FFF2-40B4-BE49-F238E27FC236}">
                <a16:creationId xmlns:a16="http://schemas.microsoft.com/office/drawing/2014/main" id="{33F35BEC-105B-4536-976A-891BB63B09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8" r="38028"/>
          <a:stretch/>
        </p:blipFill>
        <p:spPr>
          <a:xfrm>
            <a:off x="7816904" y="1584501"/>
            <a:ext cx="4375105" cy="5273507"/>
          </a:xfrm>
          <a:custGeom>
            <a:avLst/>
            <a:gdLst/>
            <a:ahLst/>
            <a:cxnLst/>
            <a:rect l="l" t="t" r="r" b="b"/>
            <a:pathLst>
              <a:path w="4375105" h="5273507">
                <a:moveTo>
                  <a:pt x="2921508" y="0"/>
                </a:moveTo>
                <a:cubicBezTo>
                  <a:pt x="3425728" y="0"/>
                  <a:pt x="3900114" y="127735"/>
                  <a:pt x="4314072" y="352611"/>
                </a:cubicBezTo>
                <a:lnTo>
                  <a:pt x="4375105" y="389689"/>
                </a:lnTo>
                <a:lnTo>
                  <a:pt x="4375105" y="5273507"/>
                </a:lnTo>
                <a:lnTo>
                  <a:pt x="1193705" y="5273507"/>
                </a:lnTo>
                <a:lnTo>
                  <a:pt x="1063158" y="5175886"/>
                </a:lnTo>
                <a:cubicBezTo>
                  <a:pt x="413861" y="4640038"/>
                  <a:pt x="0" y="3829104"/>
                  <a:pt x="0" y="2921508"/>
                </a:cubicBezTo>
                <a:cubicBezTo>
                  <a:pt x="0" y="1308004"/>
                  <a:pt x="1308004" y="0"/>
                  <a:pt x="292150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52238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5C956CA-A8FB-4F91-A258-FBE459CD9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B21468F0-AB1D-44FC-9717-1C9012AE62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2" r="2" b="12147"/>
          <a:stretch/>
        </p:blipFill>
        <p:spPr>
          <a:xfrm>
            <a:off x="5546558" y="-1"/>
            <a:ext cx="6645441" cy="2391331"/>
          </a:xfrm>
          <a:prstGeom prst="rect">
            <a:avLst/>
          </a:prstGeom>
        </p:spPr>
      </p:pic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BA0E460A-9763-4668-ACA8-7BAEAA1F02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8" r="2" b="2"/>
          <a:stretch/>
        </p:blipFill>
        <p:spPr>
          <a:xfrm>
            <a:off x="5546558" y="2391337"/>
            <a:ext cx="6645441" cy="446665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28668B1-F2A9-4750-9D99-091DF81BA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68" y="910431"/>
            <a:ext cx="4641631" cy="1466455"/>
          </a:xfrm>
        </p:spPr>
        <p:txBody>
          <a:bodyPr anchor="b">
            <a:normAutofit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In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the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beginning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7F2066-0253-4771-A5F6-68111E1FE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87669" y="2397906"/>
            <a:ext cx="1100433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63EFF97-43BE-445D-BC98-D854C710E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668" y="2492080"/>
            <a:ext cx="4641631" cy="3015849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We would like to thank our supervisor teacher </a:t>
            </a:r>
            <a:r>
              <a:rPr lang="en-US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Asst. Prof. </a:t>
            </a:r>
            <a:r>
              <a:rPr lang="en-US" sz="18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Günet</a:t>
            </a:r>
            <a:r>
              <a:rPr lang="en-US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Eroğlu</a:t>
            </a:r>
            <a:r>
              <a:rPr lang="en-US" sz="18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, who helped us with her guidance and comments throughout the project.</a:t>
            </a:r>
          </a:p>
        </p:txBody>
      </p:sp>
    </p:spTree>
    <p:extLst>
      <p:ext uri="{BB962C8B-B14F-4D97-AF65-F5344CB8AC3E}">
        <p14:creationId xmlns:p14="http://schemas.microsoft.com/office/powerpoint/2010/main" val="2676485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1">
            <a:extLst>
              <a:ext uri="{FF2B5EF4-FFF2-40B4-BE49-F238E27FC236}">
                <a16:creationId xmlns:a16="http://schemas.microsoft.com/office/drawing/2014/main" id="{35C956CA-A8FB-4F91-A258-FBE459CD9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Resim 14">
            <a:extLst>
              <a:ext uri="{FF2B5EF4-FFF2-40B4-BE49-F238E27FC236}">
                <a16:creationId xmlns:a16="http://schemas.microsoft.com/office/drawing/2014/main" id="{D5C77CC2-D847-4A18-81D1-EF086DB04A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4" r="2" b="17556"/>
          <a:stretch/>
        </p:blipFill>
        <p:spPr>
          <a:xfrm>
            <a:off x="5546558" y="-1"/>
            <a:ext cx="6645441" cy="2391331"/>
          </a:xfrm>
          <a:prstGeom prst="rect">
            <a:avLst/>
          </a:prstGeom>
        </p:spPr>
      </p:pic>
      <p:pic>
        <p:nvPicPr>
          <p:cNvPr id="11" name="İçerik Yer Tutucusu 10" descr="kişi, insanlar içeren bir resim&#10;&#10;Açıklama otomatik olarak oluşturuldu">
            <a:extLst>
              <a:ext uri="{FF2B5EF4-FFF2-40B4-BE49-F238E27FC236}">
                <a16:creationId xmlns:a16="http://schemas.microsoft.com/office/drawing/2014/main" id="{E1B2BD46-6816-477D-8E73-3B6539B32A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2"/>
          <a:stretch/>
        </p:blipFill>
        <p:spPr>
          <a:xfrm>
            <a:off x="5546558" y="2391337"/>
            <a:ext cx="6645441" cy="446665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2A8BB444-72BC-493D-8030-0C0558B4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68" y="910431"/>
            <a:ext cx="4641631" cy="1466455"/>
          </a:xfrm>
        </p:spPr>
        <p:txBody>
          <a:bodyPr anchor="b">
            <a:normAutofit/>
          </a:bodyPr>
          <a:lstStyle/>
          <a:p>
            <a:pPr algn="ctr"/>
            <a:r>
              <a:rPr lang="tr-TR" dirty="0" err="1">
                <a:solidFill>
                  <a:schemeClr val="bg1"/>
                </a:solidFill>
              </a:rPr>
              <a:t>What</a:t>
            </a:r>
            <a:r>
              <a:rPr lang="tr-TR" dirty="0">
                <a:solidFill>
                  <a:schemeClr val="bg1"/>
                </a:solidFill>
              </a:rPr>
              <a:t> is </a:t>
            </a:r>
            <a:r>
              <a:rPr lang="tr-TR" dirty="0" err="1">
                <a:solidFill>
                  <a:schemeClr val="bg1"/>
                </a:solidFill>
              </a:rPr>
              <a:t>Social</a:t>
            </a:r>
            <a:r>
              <a:rPr lang="tr-TR" dirty="0">
                <a:solidFill>
                  <a:schemeClr val="bg1"/>
                </a:solidFill>
              </a:rPr>
              <a:t> Media?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67F2066-0253-4771-A5F6-68111E1FE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87669" y="2397906"/>
            <a:ext cx="1100433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18">
            <a:extLst>
              <a:ext uri="{FF2B5EF4-FFF2-40B4-BE49-F238E27FC236}">
                <a16:creationId xmlns:a16="http://schemas.microsoft.com/office/drawing/2014/main" id="{7CC13DF9-CE09-42CC-BD8B-20ED86477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668" y="2492080"/>
            <a:ext cx="4641631" cy="3015849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Applications that allow users to establish an interactive relationship through a common platform are called social media.</a:t>
            </a:r>
          </a:p>
        </p:txBody>
      </p:sp>
    </p:spTree>
    <p:extLst>
      <p:ext uri="{BB962C8B-B14F-4D97-AF65-F5344CB8AC3E}">
        <p14:creationId xmlns:p14="http://schemas.microsoft.com/office/powerpoint/2010/main" val="397872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2548E96D-4A61-493E-BA2B-4517AAA222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8" r="-3" b="22402"/>
          <a:stretch/>
        </p:blipFill>
        <p:spPr>
          <a:xfrm>
            <a:off x="5926240" y="10"/>
            <a:ext cx="6265758" cy="2285990"/>
          </a:xfrm>
          <a:custGeom>
            <a:avLst/>
            <a:gdLst/>
            <a:ahLst/>
            <a:cxnLst/>
            <a:rect l="l" t="t" r="r" b="b"/>
            <a:pathLst>
              <a:path w="6265758" h="2286000">
                <a:moveTo>
                  <a:pt x="0" y="0"/>
                </a:moveTo>
                <a:lnTo>
                  <a:pt x="6265758" y="0"/>
                </a:lnTo>
                <a:lnTo>
                  <a:pt x="6265758" y="2286000"/>
                </a:lnTo>
                <a:lnTo>
                  <a:pt x="1062168" y="2286000"/>
                </a:lnTo>
                <a:lnTo>
                  <a:pt x="790683" y="1700078"/>
                </a:lnTo>
                <a:lnTo>
                  <a:pt x="787725" y="1700078"/>
                </a:lnTo>
                <a:close/>
              </a:path>
            </a:pathLst>
          </a:cu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E1FA55A8-6C0C-427F-A3E8-D749BC9FDF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6" r="-2" b="17872"/>
          <a:stretch/>
        </p:blipFill>
        <p:spPr>
          <a:xfrm>
            <a:off x="6984273" y="2286000"/>
            <a:ext cx="5207727" cy="2286000"/>
          </a:xfrm>
          <a:custGeom>
            <a:avLst/>
            <a:gdLst/>
            <a:ahLst/>
            <a:cxnLst/>
            <a:rect l="l" t="t" r="r" b="b"/>
            <a:pathLst>
              <a:path w="5203590" h="2286000">
                <a:moveTo>
                  <a:pt x="0" y="0"/>
                </a:moveTo>
                <a:lnTo>
                  <a:pt x="5203590" y="0"/>
                </a:lnTo>
                <a:lnTo>
                  <a:pt x="5203590" y="2286000"/>
                </a:lnTo>
                <a:lnTo>
                  <a:pt x="1059212" y="2286000"/>
                </a:lnTo>
                <a:lnTo>
                  <a:pt x="925708" y="1997870"/>
                </a:lnTo>
                <a:lnTo>
                  <a:pt x="925707" y="1997870"/>
                </a:lnTo>
                <a:close/>
              </a:path>
            </a:pathLst>
          </a:custGeom>
        </p:spPr>
      </p:pic>
      <p:pic>
        <p:nvPicPr>
          <p:cNvPr id="9" name="Resim 8" descr="küçük resim içeren bir resim&#10;&#10;Açıklama otomatik olarak oluşturuldu">
            <a:extLst>
              <a:ext uri="{FF2B5EF4-FFF2-40B4-BE49-F238E27FC236}">
                <a16:creationId xmlns:a16="http://schemas.microsoft.com/office/drawing/2014/main" id="{5619536D-8E06-4B32-B707-2452761C1D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5" b="7480"/>
          <a:stretch/>
        </p:blipFill>
        <p:spPr>
          <a:xfrm>
            <a:off x="8047618" y="4572000"/>
            <a:ext cx="4144382" cy="2286000"/>
          </a:xfrm>
          <a:custGeom>
            <a:avLst/>
            <a:gdLst/>
            <a:ahLst/>
            <a:cxnLst/>
            <a:rect l="l" t="t" r="r" b="b"/>
            <a:pathLst>
              <a:path w="4144382" h="2286000">
                <a:moveTo>
                  <a:pt x="0" y="0"/>
                </a:moveTo>
                <a:lnTo>
                  <a:pt x="4144382" y="0"/>
                </a:lnTo>
                <a:lnTo>
                  <a:pt x="4144382" y="2286000"/>
                </a:lnTo>
                <a:lnTo>
                  <a:pt x="1054581" y="2286000"/>
                </a:lnTo>
                <a:lnTo>
                  <a:pt x="1054581" y="2285999"/>
                </a:lnTo>
                <a:lnTo>
                  <a:pt x="1059211" y="2285999"/>
                </a:lnTo>
                <a:close/>
              </a:path>
            </a:pathLst>
          </a:custGeom>
        </p:spPr>
      </p:pic>
      <p:sp>
        <p:nvSpPr>
          <p:cNvPr id="16" name="Freeform 16">
            <a:extLst>
              <a:ext uri="{FF2B5EF4-FFF2-40B4-BE49-F238E27FC236}">
                <a16:creationId xmlns:a16="http://schemas.microsoft.com/office/drawing/2014/main" id="{98BA90CC-0056-473E-80AE-8CB0EE6AC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0203" cy="6858000"/>
          </a:xfrm>
          <a:custGeom>
            <a:avLst/>
            <a:gdLst>
              <a:gd name="connsiteX0" fmla="*/ 0 w 9590203"/>
              <a:gd name="connsiteY0" fmla="*/ 0 h 6858000"/>
              <a:gd name="connsiteX1" fmla="*/ 6414049 w 9590203"/>
              <a:gd name="connsiteY1" fmla="*/ 0 h 6858000"/>
              <a:gd name="connsiteX2" fmla="*/ 9590203 w 9590203"/>
              <a:gd name="connsiteY2" fmla="*/ 6858000 h 6858000"/>
              <a:gd name="connsiteX3" fmla="*/ 0 w 959020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0203" h="6858000">
                <a:moveTo>
                  <a:pt x="0" y="0"/>
                </a:moveTo>
                <a:lnTo>
                  <a:pt x="6414049" y="0"/>
                </a:lnTo>
                <a:lnTo>
                  <a:pt x="959020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396E232-7219-4009-893A-28527CADC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02664" cy="6858000"/>
          </a:xfrm>
          <a:custGeom>
            <a:avLst/>
            <a:gdLst>
              <a:gd name="connsiteX0" fmla="*/ 0 w 9102664"/>
              <a:gd name="connsiteY0" fmla="*/ 0 h 6858000"/>
              <a:gd name="connsiteX1" fmla="*/ 5926510 w 9102664"/>
              <a:gd name="connsiteY1" fmla="*/ 0 h 6858000"/>
              <a:gd name="connsiteX2" fmla="*/ 9102664 w 9102664"/>
              <a:gd name="connsiteY2" fmla="*/ 6858000 h 6858000"/>
              <a:gd name="connsiteX3" fmla="*/ 0 w 910266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02664" h="6858000">
                <a:moveTo>
                  <a:pt x="0" y="0"/>
                </a:moveTo>
                <a:lnTo>
                  <a:pt x="5926510" y="0"/>
                </a:lnTo>
                <a:lnTo>
                  <a:pt x="910266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25EFE61-FA48-46EC-854B-ECA444A2B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9112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tr-TR" dirty="0" err="1"/>
              <a:t>Shortcomings</a:t>
            </a:r>
            <a:r>
              <a:rPr lang="tr-TR" dirty="0"/>
              <a:t> of </a:t>
            </a:r>
            <a:r>
              <a:rPr lang="tr-TR" dirty="0" err="1"/>
              <a:t>Social</a:t>
            </a:r>
            <a:r>
              <a:rPr lang="tr-TR" dirty="0"/>
              <a:t> Media Applications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73A7ACD-9D7C-4E04-8CAA-5B6D70C5C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1249"/>
            <a:ext cx="5707565" cy="4155713"/>
          </a:xfrm>
        </p:spPr>
        <p:txBody>
          <a:bodyPr>
            <a:normAutofit/>
          </a:bodyPr>
          <a:lstStyle/>
          <a:p>
            <a:r>
              <a:rPr lang="en-US" sz="2000" dirty="0"/>
              <a:t>Social media applications define themselves only as a common network</a:t>
            </a:r>
            <a:r>
              <a:rPr lang="tr-TR" sz="2000" dirty="0"/>
              <a:t>.</a:t>
            </a:r>
          </a:p>
          <a:p>
            <a:r>
              <a:rPr lang="en-US" sz="2000" dirty="0"/>
              <a:t>This creates a disadvantage in terms of following the special </a:t>
            </a:r>
            <a:r>
              <a:rPr lang="tr-TR" sz="2000" dirty="0" err="1"/>
              <a:t>interests</a:t>
            </a:r>
            <a:r>
              <a:rPr lang="en-US" sz="2000" dirty="0"/>
              <a:t>. </a:t>
            </a:r>
            <a:endParaRPr lang="tr-TR" sz="2000" dirty="0"/>
          </a:p>
          <a:p>
            <a:r>
              <a:rPr lang="tr-TR" sz="2000" dirty="0" err="1"/>
              <a:t>It</a:t>
            </a:r>
            <a:r>
              <a:rPr lang="tr-TR" sz="2000" dirty="0"/>
              <a:t> </a:t>
            </a:r>
            <a:r>
              <a:rPr lang="en-US" sz="2000" dirty="0"/>
              <a:t>make</a:t>
            </a:r>
            <a:r>
              <a:rPr lang="tr-TR" sz="2000" dirty="0"/>
              <a:t>s</a:t>
            </a:r>
            <a:r>
              <a:rPr lang="en-US" sz="2000" dirty="0"/>
              <a:t> difficult for users to stay up to date in these areas.</a:t>
            </a:r>
          </a:p>
        </p:txBody>
      </p:sp>
    </p:spTree>
    <p:extLst>
      <p:ext uri="{BB962C8B-B14F-4D97-AF65-F5344CB8AC3E}">
        <p14:creationId xmlns:p14="http://schemas.microsoft.com/office/powerpoint/2010/main" val="4249233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 descr="kişi, oturma, insanlar, koltuk içeren bir resim&#10;&#10;Açıklama otomatik olarak oluşturuldu">
            <a:extLst>
              <a:ext uri="{FF2B5EF4-FFF2-40B4-BE49-F238E27FC236}">
                <a16:creationId xmlns:a16="http://schemas.microsoft.com/office/drawing/2014/main" id="{E9E0ECC7-8A9E-4FF4-8371-3F7771B88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39"/>
          <a:stretch/>
        </p:blipFill>
        <p:spPr>
          <a:xfrm>
            <a:off x="-19" y="10"/>
            <a:ext cx="12192000" cy="6855948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125722CA-F480-4436-A738-37E55366F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5277333" cy="1325563"/>
          </a:xfrm>
        </p:spPr>
        <p:txBody>
          <a:bodyPr>
            <a:normAutofit/>
          </a:bodyPr>
          <a:lstStyle/>
          <a:p>
            <a:r>
              <a:rPr lang="tr-TR" dirty="0"/>
              <a:t>As a Solution</a:t>
            </a:r>
            <a:endParaRPr lang="en-US" dirty="0"/>
          </a:p>
        </p:txBody>
      </p:sp>
      <p:sp>
        <p:nvSpPr>
          <p:cNvPr id="21" name="Content Placeholder 10">
            <a:extLst>
              <a:ext uri="{FF2B5EF4-FFF2-40B4-BE49-F238E27FC236}">
                <a16:creationId xmlns:a16="http://schemas.microsoft.com/office/drawing/2014/main" id="{B63DE61E-90DC-4D7B-97CE-53A7B24AF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272888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Certain interest areas should have their own specific common networks. If such social media applications increase, it becomes easier for those who are interested to share ideas, and a platform that can be formed where anyone can be consult to other users in terms of this special topic.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14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İçerik Yer Tutucusu 4" descr="kişi, açık hava, insanlar, kalabalık içeren bir resim&#10;&#10;Açıklama otomatik olarak oluşturuldu">
            <a:extLst>
              <a:ext uri="{FF2B5EF4-FFF2-40B4-BE49-F238E27FC236}">
                <a16:creationId xmlns:a16="http://schemas.microsoft.com/office/drawing/2014/main" id="{A927161E-198B-4C5C-A5B1-825B03D656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8" r="37709" b="3"/>
          <a:stretch/>
        </p:blipFill>
        <p:spPr>
          <a:xfrm>
            <a:off x="6893344" y="760562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53505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7">
            <a:extLst>
              <a:ext uri="{FF2B5EF4-FFF2-40B4-BE49-F238E27FC236}">
                <a16:creationId xmlns:a16="http://schemas.microsoft.com/office/drawing/2014/main" id="{FA511026-8542-4AC0-9F06-134A70850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46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Resim 6" descr="kişi, yiyecek, el, et içeren bir resim&#10;&#10;Açıklama otomatik olarak oluşturuldu">
            <a:extLst>
              <a:ext uri="{FF2B5EF4-FFF2-40B4-BE49-F238E27FC236}">
                <a16:creationId xmlns:a16="http://schemas.microsoft.com/office/drawing/2014/main" id="{E5C15B2A-92DD-42C7-B942-1E2DB60246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0E2522B4-5ED9-438E-82A9-EB09F5254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368" y="371719"/>
            <a:ext cx="6125964" cy="1906863"/>
          </a:xfrm>
        </p:spPr>
        <p:txBody>
          <a:bodyPr anchor="b">
            <a:normAutofit/>
          </a:bodyPr>
          <a:lstStyle/>
          <a:p>
            <a:r>
              <a:rPr lang="tr-TR" dirty="0" err="1"/>
              <a:t>Why</a:t>
            </a:r>
            <a:r>
              <a:rPr lang="tr-TR" dirty="0"/>
              <a:t> </a:t>
            </a:r>
            <a:r>
              <a:rPr lang="tr-TR" dirty="0" err="1"/>
              <a:t>Gastronomy</a:t>
            </a:r>
            <a:r>
              <a:rPr lang="tr-TR" dirty="0"/>
              <a:t>?</a:t>
            </a:r>
            <a:endParaRPr lang="en-US" dirty="0"/>
          </a:p>
        </p:txBody>
      </p:sp>
      <p:sp>
        <p:nvSpPr>
          <p:cNvPr id="27" name="Content Placeholder 14">
            <a:extLst>
              <a:ext uri="{FF2B5EF4-FFF2-40B4-BE49-F238E27FC236}">
                <a16:creationId xmlns:a16="http://schemas.microsoft.com/office/drawing/2014/main" id="{C2B85011-BA86-4550-9141-7FBCC7D90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368" y="2711395"/>
            <a:ext cx="4114801" cy="3465568"/>
          </a:xfrm>
        </p:spPr>
        <p:txBody>
          <a:bodyPr>
            <a:normAutofit/>
          </a:bodyPr>
          <a:lstStyle/>
          <a:p>
            <a:r>
              <a:rPr lang="tr-TR" sz="2000" dirty="0" err="1"/>
              <a:t>There</a:t>
            </a:r>
            <a:r>
              <a:rPr lang="tr-TR" sz="2000" dirty="0"/>
              <a:t> </a:t>
            </a:r>
            <a:r>
              <a:rPr lang="tr-TR" sz="2000" dirty="0" err="1"/>
              <a:t>are</a:t>
            </a:r>
            <a:r>
              <a:rPr lang="tr-TR" sz="2000" dirty="0"/>
              <a:t> </a:t>
            </a:r>
            <a:r>
              <a:rPr lang="tr-TR" sz="2000" dirty="0" err="1"/>
              <a:t>only</a:t>
            </a:r>
            <a:r>
              <a:rPr lang="tr-TR" sz="2000" dirty="0"/>
              <a:t> </a:t>
            </a:r>
            <a:r>
              <a:rPr lang="tr-TR" sz="2000" dirty="0" err="1"/>
              <a:t>websites</a:t>
            </a:r>
            <a:r>
              <a:rPr lang="tr-TR" sz="2000" dirty="0"/>
              <a:t> </a:t>
            </a:r>
            <a:r>
              <a:rPr lang="tr-TR" sz="2000" dirty="0" err="1"/>
              <a:t>based</a:t>
            </a:r>
            <a:r>
              <a:rPr lang="tr-TR" sz="2000" dirty="0"/>
              <a:t> on </a:t>
            </a:r>
            <a:r>
              <a:rPr lang="tr-TR" sz="2000" dirty="0" err="1"/>
              <a:t>providing</a:t>
            </a:r>
            <a:r>
              <a:rPr lang="tr-TR" sz="2000" dirty="0"/>
              <a:t> </a:t>
            </a:r>
            <a:r>
              <a:rPr lang="tr-TR" sz="2000" dirty="0" err="1"/>
              <a:t>information</a:t>
            </a:r>
            <a:r>
              <a:rPr lang="tr-TR" sz="2000" dirty="0"/>
              <a:t>.</a:t>
            </a:r>
          </a:p>
          <a:p>
            <a:r>
              <a:rPr lang="tr-TR" sz="2000" dirty="0" err="1"/>
              <a:t>There</a:t>
            </a:r>
            <a:r>
              <a:rPr lang="tr-TR" sz="2000" dirty="0"/>
              <a:t> is </a:t>
            </a:r>
            <a:r>
              <a:rPr lang="tr-TR" sz="2000" dirty="0" err="1"/>
              <a:t>no</a:t>
            </a:r>
            <a:r>
              <a:rPr lang="tr-TR" sz="2000" dirty="0"/>
              <a:t> </a:t>
            </a:r>
            <a:r>
              <a:rPr lang="tr-TR" sz="2000" dirty="0" err="1"/>
              <a:t>other</a:t>
            </a:r>
            <a:r>
              <a:rPr lang="tr-TR" sz="2000" dirty="0"/>
              <a:t> </a:t>
            </a:r>
            <a:r>
              <a:rPr lang="tr-TR" sz="2000" dirty="0" err="1"/>
              <a:t>example</a:t>
            </a:r>
            <a:r>
              <a:rPr lang="tr-TR" sz="2000" dirty="0"/>
              <a:t> of </a:t>
            </a:r>
            <a:r>
              <a:rPr lang="tr-TR" sz="2000" dirty="0" err="1"/>
              <a:t>social</a:t>
            </a:r>
            <a:r>
              <a:rPr lang="tr-TR" sz="2000" dirty="0"/>
              <a:t> </a:t>
            </a:r>
            <a:r>
              <a:rPr lang="tr-TR" sz="2000" dirty="0" err="1"/>
              <a:t>media</a:t>
            </a:r>
            <a:r>
              <a:rPr lang="tr-TR" sz="2000" dirty="0"/>
              <a:t> </a:t>
            </a:r>
            <a:r>
              <a:rPr lang="tr-TR" sz="2000" dirty="0" err="1"/>
              <a:t>website</a:t>
            </a:r>
            <a:r>
              <a:rPr lang="tr-TR" sz="2000" dirty="0"/>
              <a:t> </a:t>
            </a:r>
            <a:r>
              <a:rPr lang="tr-TR" sz="2000" dirty="0" err="1"/>
              <a:t>for</a:t>
            </a:r>
            <a:r>
              <a:rPr lang="tr-TR" sz="2000" dirty="0"/>
              <a:t> </a:t>
            </a:r>
            <a:r>
              <a:rPr lang="tr-TR" sz="2000" dirty="0" err="1"/>
              <a:t>gastronomy</a:t>
            </a:r>
            <a:r>
              <a:rPr lang="tr-TR" sz="2000" dirty="0"/>
              <a:t>.</a:t>
            </a:r>
          </a:p>
          <a:p>
            <a:r>
              <a:rPr lang="tr-TR" sz="2000" dirty="0"/>
              <a:t> C</a:t>
            </a:r>
            <a:r>
              <a:rPr lang="en-US" sz="2000" dirty="0" err="1"/>
              <a:t>ulinary</a:t>
            </a:r>
            <a:r>
              <a:rPr lang="en-US" sz="2000" dirty="0"/>
              <a:t> arts are more popular today</a:t>
            </a:r>
            <a:endParaRPr lang="tr-TR" sz="2000" dirty="0"/>
          </a:p>
        </p:txBody>
      </p:sp>
      <p:pic>
        <p:nvPicPr>
          <p:cNvPr id="9" name="Resim 8" descr="iç mekan, kişi, duvar, yiyecek içeren bir resim&#10;&#10;Açıklama otomatik olarak oluşturuldu">
            <a:extLst>
              <a:ext uri="{FF2B5EF4-FFF2-40B4-BE49-F238E27FC236}">
                <a16:creationId xmlns:a16="http://schemas.microsoft.com/office/drawing/2014/main" id="{1D9A2C4B-DCA3-4E3A-A43B-DEA52725F8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4" r="15571" b="2"/>
          <a:stretch/>
        </p:blipFill>
        <p:spPr>
          <a:xfrm>
            <a:off x="6909901" y="3240395"/>
            <a:ext cx="3458367" cy="3476265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</p:spPr>
      </p:pic>
      <p:pic>
        <p:nvPicPr>
          <p:cNvPr id="11" name="Resim 10" descr="kişi, dik, insanlar içeren bir resim&#10;&#10;Açıklama otomatik olarak oluşturuldu">
            <a:extLst>
              <a:ext uri="{FF2B5EF4-FFF2-40B4-BE49-F238E27FC236}">
                <a16:creationId xmlns:a16="http://schemas.microsoft.com/office/drawing/2014/main" id="{C9E9E078-DF49-4BF8-A837-0721C01353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4" r="29513" b="1"/>
          <a:stretch/>
        </p:blipFill>
        <p:spPr>
          <a:xfrm>
            <a:off x="7621022" y="0"/>
            <a:ext cx="4579876" cy="3536502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82031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5F41304-6272-42D4-9F30-4BDD2BBE8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BB272DB7-9C18-478F-8CA3-B82B861B99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77" r="-3" b="26106"/>
          <a:stretch/>
        </p:blipFill>
        <p:spPr>
          <a:xfrm>
            <a:off x="5926239" y="10"/>
            <a:ext cx="6265760" cy="1709918"/>
          </a:xfrm>
          <a:custGeom>
            <a:avLst/>
            <a:gdLst/>
            <a:ahLst/>
            <a:cxnLst/>
            <a:rect l="l" t="t" r="r" b="b"/>
            <a:pathLst>
              <a:path w="6265760" h="1709928">
                <a:moveTo>
                  <a:pt x="0" y="0"/>
                </a:moveTo>
                <a:lnTo>
                  <a:pt x="6265760" y="0"/>
                </a:lnTo>
                <a:lnTo>
                  <a:pt x="6265760" y="1709928"/>
                </a:lnTo>
                <a:lnTo>
                  <a:pt x="795246" y="1709928"/>
                </a:lnTo>
                <a:lnTo>
                  <a:pt x="790682" y="1700078"/>
                </a:lnTo>
                <a:lnTo>
                  <a:pt x="787724" y="1700078"/>
                </a:lnTo>
                <a:close/>
              </a:path>
            </a:pathLst>
          </a:custGeom>
        </p:spPr>
      </p:pic>
      <p:pic>
        <p:nvPicPr>
          <p:cNvPr id="11" name="Resim 10" descr="elektronik eşyalar içeren bir resim&#10;&#10;Açıklama otomatik olarak oluşturuldu">
            <a:extLst>
              <a:ext uri="{FF2B5EF4-FFF2-40B4-BE49-F238E27FC236}">
                <a16:creationId xmlns:a16="http://schemas.microsoft.com/office/drawing/2014/main" id="{590B5DF7-86FB-4BA5-AE1F-9C09E95A9E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02" r="-2" b="11844"/>
          <a:stretch/>
        </p:blipFill>
        <p:spPr>
          <a:xfrm>
            <a:off x="6721487" y="1709929"/>
            <a:ext cx="5470513" cy="1709928"/>
          </a:xfrm>
          <a:custGeom>
            <a:avLst/>
            <a:gdLst/>
            <a:ahLst/>
            <a:cxnLst/>
            <a:rect l="l" t="t" r="r" b="b"/>
            <a:pathLst>
              <a:path w="5470513" h="1709928">
                <a:moveTo>
                  <a:pt x="0" y="0"/>
                </a:moveTo>
                <a:lnTo>
                  <a:pt x="5470513" y="0"/>
                </a:lnTo>
                <a:lnTo>
                  <a:pt x="5470513" y="1709928"/>
                </a:lnTo>
                <a:lnTo>
                  <a:pt x="792289" y="1709928"/>
                </a:lnTo>
                <a:close/>
              </a:path>
            </a:pathLst>
          </a:custGeom>
        </p:spPr>
      </p:pic>
      <p:pic>
        <p:nvPicPr>
          <p:cNvPr id="5" name="İçerik Yer Tutucusu 4" descr="metin, ilk yardım çantası, işaret, kap içeren bir resim&#10;&#10;Açıklama otomatik olarak oluşturuldu">
            <a:extLst>
              <a:ext uri="{FF2B5EF4-FFF2-40B4-BE49-F238E27FC236}">
                <a16:creationId xmlns:a16="http://schemas.microsoft.com/office/drawing/2014/main" id="{98220413-2EE1-44EE-8BF5-61AFD76D92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3" r="-3" b="10704"/>
          <a:stretch/>
        </p:blipFill>
        <p:spPr>
          <a:xfrm>
            <a:off x="7509464" y="3410554"/>
            <a:ext cx="4682536" cy="1709928"/>
          </a:xfrm>
          <a:custGeom>
            <a:avLst/>
            <a:gdLst/>
            <a:ahLst/>
            <a:cxnLst/>
            <a:rect l="l" t="t" r="r" b="b"/>
            <a:pathLst>
              <a:path w="4682536" h="1709928">
                <a:moveTo>
                  <a:pt x="0" y="0"/>
                </a:moveTo>
                <a:lnTo>
                  <a:pt x="4682536" y="0"/>
                </a:lnTo>
                <a:lnTo>
                  <a:pt x="4682536" y="1709928"/>
                </a:lnTo>
                <a:lnTo>
                  <a:pt x="792291" y="1709928"/>
                </a:lnTo>
                <a:lnTo>
                  <a:pt x="404649" y="873316"/>
                </a:lnTo>
                <a:lnTo>
                  <a:pt x="404648" y="873316"/>
                </a:lnTo>
                <a:close/>
              </a:path>
            </a:pathLst>
          </a:cu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2CFE39A0-7A0E-4CFA-86E5-A1484BDC73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23" r="1" b="2856"/>
          <a:stretch/>
        </p:blipFill>
        <p:spPr>
          <a:xfrm>
            <a:off x="7352035" y="5120483"/>
            <a:ext cx="4839964" cy="1737518"/>
          </a:xfrm>
          <a:custGeom>
            <a:avLst/>
            <a:gdLst/>
            <a:ahLst/>
            <a:cxnLst/>
            <a:rect l="l" t="t" r="r" b="b"/>
            <a:pathLst>
              <a:path w="4839964" h="1737518">
                <a:moveTo>
                  <a:pt x="949721" y="0"/>
                </a:moveTo>
                <a:lnTo>
                  <a:pt x="4839964" y="0"/>
                </a:lnTo>
                <a:lnTo>
                  <a:pt x="4839964" y="1737518"/>
                </a:lnTo>
                <a:lnTo>
                  <a:pt x="0" y="1737518"/>
                </a:lnTo>
                <a:lnTo>
                  <a:pt x="0" y="1737517"/>
                </a:lnTo>
                <a:lnTo>
                  <a:pt x="1750164" y="1737517"/>
                </a:lnTo>
                <a:lnTo>
                  <a:pt x="1750164" y="1737516"/>
                </a:lnTo>
                <a:lnTo>
                  <a:pt x="1754794" y="1737516"/>
                </a:lnTo>
                <a:close/>
              </a:path>
            </a:pathLst>
          </a:custGeom>
        </p:spPr>
      </p:pic>
      <p:sp>
        <p:nvSpPr>
          <p:cNvPr id="20" name="Freeform 16">
            <a:extLst>
              <a:ext uri="{FF2B5EF4-FFF2-40B4-BE49-F238E27FC236}">
                <a16:creationId xmlns:a16="http://schemas.microsoft.com/office/drawing/2014/main" id="{E8838049-23C6-445E-9625-24456D585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0203" cy="6858000"/>
          </a:xfrm>
          <a:custGeom>
            <a:avLst/>
            <a:gdLst>
              <a:gd name="connsiteX0" fmla="*/ 0 w 9590203"/>
              <a:gd name="connsiteY0" fmla="*/ 0 h 6858000"/>
              <a:gd name="connsiteX1" fmla="*/ 6414049 w 9590203"/>
              <a:gd name="connsiteY1" fmla="*/ 0 h 6858000"/>
              <a:gd name="connsiteX2" fmla="*/ 9590203 w 9590203"/>
              <a:gd name="connsiteY2" fmla="*/ 6858000 h 6858000"/>
              <a:gd name="connsiteX3" fmla="*/ 0 w 959020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0203" h="6858000">
                <a:moveTo>
                  <a:pt x="0" y="0"/>
                </a:moveTo>
                <a:lnTo>
                  <a:pt x="6414049" y="0"/>
                </a:lnTo>
                <a:lnTo>
                  <a:pt x="959020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060FED5-F8CC-4D4E-9EF8-19420D4BF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02664" cy="6858000"/>
          </a:xfrm>
          <a:custGeom>
            <a:avLst/>
            <a:gdLst>
              <a:gd name="connsiteX0" fmla="*/ 0 w 9102664"/>
              <a:gd name="connsiteY0" fmla="*/ 0 h 6858000"/>
              <a:gd name="connsiteX1" fmla="*/ 5926510 w 9102664"/>
              <a:gd name="connsiteY1" fmla="*/ 0 h 6858000"/>
              <a:gd name="connsiteX2" fmla="*/ 9102664 w 9102664"/>
              <a:gd name="connsiteY2" fmla="*/ 6858000 h 6858000"/>
              <a:gd name="connsiteX3" fmla="*/ 0 w 910266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02664" h="6858000">
                <a:moveTo>
                  <a:pt x="0" y="0"/>
                </a:moveTo>
                <a:lnTo>
                  <a:pt x="5926510" y="0"/>
                </a:lnTo>
                <a:lnTo>
                  <a:pt x="910266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78D2824-A3C4-4196-8115-1382A1FFD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5390"/>
            <a:ext cx="5257800" cy="1709928"/>
          </a:xfrm>
        </p:spPr>
        <p:txBody>
          <a:bodyPr>
            <a:normAutofit/>
          </a:bodyPr>
          <a:lstStyle/>
          <a:p>
            <a:r>
              <a:rPr lang="tr-TR" dirty="0"/>
              <a:t>Technologies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use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C369DA7-3FF9-4B0F-9C41-8154BF506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1494"/>
            <a:ext cx="5707565" cy="3635468"/>
          </a:xfrm>
        </p:spPr>
        <p:txBody>
          <a:bodyPr>
            <a:normAutofit/>
          </a:bodyPr>
          <a:lstStyle/>
          <a:p>
            <a:r>
              <a:rPr lang="tr-TR" sz="2000" dirty="0" err="1"/>
              <a:t>MongoDB</a:t>
            </a:r>
            <a:r>
              <a:rPr lang="tr-TR" sz="2000" dirty="0"/>
              <a:t> as </a:t>
            </a:r>
            <a:r>
              <a:rPr lang="tr-TR" sz="2000" dirty="0" err="1"/>
              <a:t>database</a:t>
            </a:r>
            <a:r>
              <a:rPr lang="tr-TR" sz="2000" dirty="0"/>
              <a:t>.</a:t>
            </a:r>
          </a:p>
          <a:p>
            <a:r>
              <a:rPr lang="tr-TR" sz="2000" dirty="0" err="1"/>
              <a:t>ExpressJS</a:t>
            </a:r>
            <a:r>
              <a:rPr lang="tr-TR" sz="2000" dirty="0"/>
              <a:t> </a:t>
            </a:r>
            <a:r>
              <a:rPr lang="tr-TR" sz="2000" dirty="0" err="1"/>
              <a:t>that</a:t>
            </a:r>
            <a:r>
              <a:rPr lang="tr-TR" sz="2000" dirty="0"/>
              <a:t> web </a:t>
            </a:r>
            <a:r>
              <a:rPr lang="tr-TR" sz="2000" dirty="0" err="1"/>
              <a:t>application</a:t>
            </a:r>
            <a:r>
              <a:rPr lang="tr-TR" sz="2000" dirty="0"/>
              <a:t> </a:t>
            </a:r>
            <a:r>
              <a:rPr lang="tr-TR" sz="2000" dirty="0" err="1"/>
              <a:t>framework</a:t>
            </a:r>
            <a:r>
              <a:rPr lang="tr-TR" sz="2000" dirty="0"/>
              <a:t> </a:t>
            </a:r>
            <a:r>
              <a:rPr lang="tr-TR" sz="2000" dirty="0" err="1"/>
              <a:t>based</a:t>
            </a:r>
            <a:r>
              <a:rPr lang="tr-TR" sz="2000" dirty="0"/>
              <a:t> on </a:t>
            </a:r>
            <a:r>
              <a:rPr lang="tr-TR" sz="2000" dirty="0" err="1"/>
              <a:t>NodeJS</a:t>
            </a:r>
            <a:r>
              <a:rPr lang="tr-TR" sz="2000" dirty="0"/>
              <a:t>.</a:t>
            </a:r>
          </a:p>
          <a:p>
            <a:r>
              <a:rPr lang="tr-TR" sz="2000" dirty="0" err="1"/>
              <a:t>Handlebars</a:t>
            </a:r>
            <a:r>
              <a:rPr lang="tr-TR" sz="2000" dirty="0"/>
              <a:t> </a:t>
            </a:r>
            <a:r>
              <a:rPr lang="tr-TR" sz="2000" dirty="0" err="1"/>
              <a:t>template</a:t>
            </a:r>
            <a:r>
              <a:rPr lang="tr-TR" sz="2000" dirty="0"/>
              <a:t> engine </a:t>
            </a:r>
            <a:r>
              <a:rPr lang="tr-TR" sz="2000" dirty="0" err="1"/>
              <a:t>for</a:t>
            </a:r>
            <a:r>
              <a:rPr lang="tr-TR" sz="2000" dirty="0"/>
              <a:t> </a:t>
            </a:r>
            <a:r>
              <a:rPr lang="tr-TR" sz="2000" dirty="0" err="1"/>
              <a:t>frontend</a:t>
            </a:r>
            <a:r>
              <a:rPr lang="tr-TR" sz="2000" dirty="0"/>
              <a:t>.</a:t>
            </a:r>
          </a:p>
          <a:p>
            <a:r>
              <a:rPr lang="tr-TR" sz="2000" dirty="0" err="1"/>
              <a:t>JavaScript</a:t>
            </a:r>
            <a:r>
              <a:rPr lang="tr-TR" sz="2000" dirty="0"/>
              <a:t> as a </a:t>
            </a:r>
            <a:r>
              <a:rPr lang="tr-TR" sz="2000" dirty="0" err="1"/>
              <a:t>programming</a:t>
            </a:r>
            <a:r>
              <a:rPr lang="tr-TR" sz="2000" dirty="0"/>
              <a:t> </a:t>
            </a:r>
            <a:r>
              <a:rPr lang="tr-TR" sz="2000" dirty="0" err="1"/>
              <a:t>language</a:t>
            </a:r>
            <a:r>
              <a:rPr lang="tr-TR" sz="2000" dirty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18601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B52E580-261B-4B52-9128-3518258D3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5712824" cy="1325563"/>
          </a:xfrm>
        </p:spPr>
        <p:txBody>
          <a:bodyPr>
            <a:normAutofit/>
          </a:bodyPr>
          <a:lstStyle/>
          <a:p>
            <a:r>
              <a:rPr lang="tr-TR" dirty="0" err="1"/>
              <a:t>About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Project</a:t>
            </a:r>
            <a:endParaRPr lang="en-US" dirty="0"/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4276EFE1-7CE5-4B2A-B6F7-C4CDC67B1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anchor="t">
            <a:normAutofit lnSpcReduction="10000"/>
          </a:bodyPr>
          <a:lstStyle/>
          <a:p>
            <a:r>
              <a:rPr lang="tr-TR" sz="1800" dirty="0" err="1"/>
              <a:t>Everyone</a:t>
            </a:r>
            <a:r>
              <a:rPr lang="tr-TR" sz="1800" dirty="0"/>
              <a:t> can </a:t>
            </a:r>
            <a:r>
              <a:rPr lang="tr-TR" sz="1800" dirty="0" err="1"/>
              <a:t>register</a:t>
            </a:r>
            <a:r>
              <a:rPr lang="tr-TR" sz="1800" dirty="0"/>
              <a:t>. </a:t>
            </a:r>
          </a:p>
          <a:p>
            <a:r>
              <a:rPr lang="tr-TR" sz="1800" dirty="0" err="1"/>
              <a:t>Users</a:t>
            </a:r>
            <a:r>
              <a:rPr lang="tr-TR" sz="1800" dirty="0"/>
              <a:t> can </a:t>
            </a:r>
            <a:r>
              <a:rPr lang="tr-TR" sz="1800" dirty="0" err="1"/>
              <a:t>share</a:t>
            </a:r>
            <a:r>
              <a:rPr lang="tr-TR" sz="1800" dirty="0"/>
              <a:t> post, </a:t>
            </a:r>
            <a:r>
              <a:rPr lang="tr-TR" sz="1800" dirty="0" err="1"/>
              <a:t>leave</a:t>
            </a:r>
            <a:r>
              <a:rPr lang="tr-TR" sz="1800" dirty="0"/>
              <a:t> a </a:t>
            </a:r>
            <a:r>
              <a:rPr lang="tr-TR" sz="1800" dirty="0" err="1"/>
              <a:t>comment</a:t>
            </a:r>
            <a:r>
              <a:rPr lang="tr-TR" sz="1800" dirty="0"/>
              <a:t> </a:t>
            </a:r>
            <a:r>
              <a:rPr lang="tr-TR" sz="1800" dirty="0" err="1"/>
              <a:t>and</a:t>
            </a:r>
            <a:r>
              <a:rPr lang="tr-TR" sz="1800" dirty="0"/>
              <a:t> </a:t>
            </a:r>
            <a:r>
              <a:rPr lang="tr-TR" sz="1800" dirty="0" err="1"/>
              <a:t>like</a:t>
            </a:r>
            <a:r>
              <a:rPr lang="tr-TR" sz="1800" dirty="0"/>
              <a:t> </a:t>
            </a:r>
            <a:r>
              <a:rPr lang="tr-TR" sz="1800" dirty="0" err="1"/>
              <a:t>any</a:t>
            </a:r>
            <a:r>
              <a:rPr lang="tr-TR" sz="1800" dirty="0"/>
              <a:t> post.</a:t>
            </a:r>
          </a:p>
          <a:p>
            <a:r>
              <a:rPr lang="tr-TR" sz="1800" dirty="0" err="1"/>
              <a:t>Users</a:t>
            </a:r>
            <a:r>
              <a:rPr lang="tr-TR" sz="1800" dirty="0"/>
              <a:t> can </a:t>
            </a:r>
            <a:r>
              <a:rPr lang="tr-TR" sz="1800" dirty="0" err="1"/>
              <a:t>update</a:t>
            </a:r>
            <a:r>
              <a:rPr lang="tr-TR" sz="1800" dirty="0"/>
              <a:t> </a:t>
            </a:r>
            <a:r>
              <a:rPr lang="tr-TR" sz="1800" dirty="0" err="1"/>
              <a:t>their</a:t>
            </a:r>
            <a:r>
              <a:rPr lang="tr-TR" sz="1800" dirty="0"/>
              <a:t> </a:t>
            </a:r>
            <a:r>
              <a:rPr lang="tr-TR" sz="1800" dirty="0" err="1"/>
              <a:t>personal</a:t>
            </a:r>
            <a:r>
              <a:rPr lang="tr-TR" sz="1800" dirty="0"/>
              <a:t> </a:t>
            </a:r>
            <a:r>
              <a:rPr lang="tr-TR" sz="1800" dirty="0" err="1"/>
              <a:t>information</a:t>
            </a:r>
            <a:r>
              <a:rPr lang="tr-TR" sz="1800" dirty="0"/>
              <a:t>.</a:t>
            </a:r>
          </a:p>
          <a:p>
            <a:r>
              <a:rPr lang="tr-TR" sz="1800" dirty="0" err="1"/>
              <a:t>Users</a:t>
            </a:r>
            <a:r>
              <a:rPr lang="tr-TR" sz="1800" dirty="0"/>
              <a:t> can </a:t>
            </a:r>
            <a:r>
              <a:rPr lang="tr-TR" sz="1800" dirty="0" err="1"/>
              <a:t>search</a:t>
            </a:r>
            <a:r>
              <a:rPr lang="tr-TR" sz="1800" dirty="0"/>
              <a:t> </a:t>
            </a:r>
            <a:r>
              <a:rPr lang="tr-TR" sz="1800" dirty="0" err="1"/>
              <a:t>and</a:t>
            </a:r>
            <a:r>
              <a:rPr lang="tr-TR" sz="1800" dirty="0"/>
              <a:t> </a:t>
            </a:r>
            <a:r>
              <a:rPr lang="tr-TR" sz="1800" dirty="0" err="1"/>
              <a:t>follow</a:t>
            </a:r>
            <a:r>
              <a:rPr lang="tr-TR" sz="1800" dirty="0"/>
              <a:t> </a:t>
            </a:r>
            <a:r>
              <a:rPr lang="tr-TR" sz="1800" dirty="0" err="1"/>
              <a:t>other</a:t>
            </a:r>
            <a:r>
              <a:rPr lang="tr-TR" sz="1800" dirty="0"/>
              <a:t> </a:t>
            </a:r>
            <a:r>
              <a:rPr lang="tr-TR" sz="1800" dirty="0" err="1"/>
              <a:t>users</a:t>
            </a:r>
            <a:r>
              <a:rPr lang="tr-TR" sz="1800" dirty="0"/>
              <a:t>.</a:t>
            </a:r>
          </a:p>
          <a:p>
            <a:r>
              <a:rPr lang="tr-TR" sz="1800" dirty="0" err="1"/>
              <a:t>Users</a:t>
            </a:r>
            <a:r>
              <a:rPr lang="tr-TR" sz="1800" dirty="0"/>
              <a:t> can </a:t>
            </a:r>
            <a:r>
              <a:rPr lang="tr-TR" sz="1800" dirty="0" err="1"/>
              <a:t>send</a:t>
            </a:r>
            <a:r>
              <a:rPr lang="tr-TR" sz="1800" dirty="0"/>
              <a:t> a </a:t>
            </a:r>
            <a:r>
              <a:rPr lang="tr-TR" sz="1800" dirty="0" err="1"/>
              <a:t>request</a:t>
            </a:r>
            <a:r>
              <a:rPr lang="tr-TR" sz="1800" dirty="0"/>
              <a:t> </a:t>
            </a:r>
            <a:r>
              <a:rPr lang="tr-TR" sz="1800" dirty="0" err="1"/>
              <a:t>for</a:t>
            </a:r>
            <a:r>
              <a:rPr lang="tr-TR" sz="1800" dirty="0"/>
              <a:t> </a:t>
            </a:r>
            <a:r>
              <a:rPr lang="tr-TR" sz="1800" dirty="0" err="1"/>
              <a:t>verification</a:t>
            </a:r>
            <a:r>
              <a:rPr lang="tr-TR" sz="1800" dirty="0"/>
              <a:t>.</a:t>
            </a:r>
          </a:p>
          <a:p>
            <a:r>
              <a:rPr lang="tr-TR" sz="1800" dirty="0" err="1"/>
              <a:t>Admin</a:t>
            </a:r>
            <a:r>
              <a:rPr lang="tr-TR" sz="1800" dirty="0"/>
              <a:t> can </a:t>
            </a:r>
            <a:r>
              <a:rPr lang="tr-TR" sz="1800" dirty="0" err="1"/>
              <a:t>delete</a:t>
            </a:r>
            <a:r>
              <a:rPr lang="tr-TR" sz="1800" dirty="0"/>
              <a:t> </a:t>
            </a:r>
            <a:r>
              <a:rPr lang="tr-TR" sz="1800" dirty="0" err="1"/>
              <a:t>posts</a:t>
            </a:r>
            <a:r>
              <a:rPr lang="tr-TR" sz="1800" dirty="0"/>
              <a:t> </a:t>
            </a:r>
            <a:r>
              <a:rPr lang="tr-TR" sz="1800" dirty="0" err="1"/>
              <a:t>and</a:t>
            </a:r>
            <a:r>
              <a:rPr lang="tr-TR" sz="1800" dirty="0"/>
              <a:t> </a:t>
            </a:r>
            <a:r>
              <a:rPr lang="tr-TR" sz="1800" dirty="0" err="1"/>
              <a:t>comments</a:t>
            </a:r>
            <a:r>
              <a:rPr lang="tr-TR" sz="1800" dirty="0"/>
              <a:t>.</a:t>
            </a:r>
          </a:p>
          <a:p>
            <a:r>
              <a:rPr lang="tr-TR" sz="1800" dirty="0" err="1"/>
              <a:t>Admin</a:t>
            </a:r>
            <a:r>
              <a:rPr lang="tr-TR" sz="1800" dirty="0"/>
              <a:t> can </a:t>
            </a:r>
            <a:r>
              <a:rPr lang="tr-TR" sz="1800" dirty="0" err="1"/>
              <a:t>accept</a:t>
            </a:r>
            <a:r>
              <a:rPr lang="tr-TR" sz="1800" dirty="0"/>
              <a:t>/</a:t>
            </a:r>
            <a:r>
              <a:rPr lang="tr-TR" sz="1800" dirty="0" err="1"/>
              <a:t>decline</a:t>
            </a:r>
            <a:r>
              <a:rPr lang="tr-TR" sz="1800" dirty="0"/>
              <a:t> </a:t>
            </a:r>
            <a:r>
              <a:rPr lang="tr-TR" sz="1800" dirty="0" err="1"/>
              <a:t>verification</a:t>
            </a:r>
            <a:r>
              <a:rPr lang="tr-TR" sz="1800" dirty="0"/>
              <a:t> </a:t>
            </a:r>
            <a:r>
              <a:rPr lang="tr-TR" sz="1800" dirty="0" err="1"/>
              <a:t>requests</a:t>
            </a:r>
            <a:r>
              <a:rPr lang="tr-TR" sz="1800" dirty="0"/>
              <a:t>.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04761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Resim 16" descr="duvar, kişi, iç mekan içeren bir resim&#10;&#10;Açıklama otomatik olarak oluşturuldu">
            <a:extLst>
              <a:ext uri="{FF2B5EF4-FFF2-40B4-BE49-F238E27FC236}">
                <a16:creationId xmlns:a16="http://schemas.microsoft.com/office/drawing/2014/main" id="{0C0F188D-D5D1-417D-9FCB-EFC8C89524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2" r="28478"/>
          <a:stretch/>
        </p:blipFill>
        <p:spPr>
          <a:xfrm>
            <a:off x="5969353" y="2815228"/>
            <a:ext cx="2788920" cy="2788920"/>
          </a:xfrm>
          <a:custGeom>
            <a:avLst/>
            <a:gdLst/>
            <a:ahLst/>
            <a:cxnLst/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13" name="İçerik Yer Tutucusu 12" descr="kişi, yiyecek, iç mekan, yemek içeren bir resim&#10;&#10;Açıklama otomatik olarak oluşturuldu">
            <a:extLst>
              <a:ext uri="{FF2B5EF4-FFF2-40B4-BE49-F238E27FC236}">
                <a16:creationId xmlns:a16="http://schemas.microsoft.com/office/drawing/2014/main" id="{3D8687B5-D6C7-48DE-A5DF-AE4D82BC5C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62" b="1"/>
          <a:stretch/>
        </p:blipFill>
        <p:spPr>
          <a:xfrm>
            <a:off x="8160603" y="2"/>
            <a:ext cx="4034316" cy="3486455"/>
          </a:xfrm>
          <a:custGeom>
            <a:avLst/>
            <a:gdLst/>
            <a:ahLst/>
            <a:cxnLst/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B7592FE-10D1-4664-B623-353F47C8D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8132" y="4032250"/>
            <a:ext cx="3303868" cy="2825750"/>
          </a:xfrm>
          <a:custGeom>
            <a:avLst/>
            <a:gdLst>
              <a:gd name="connsiteX0" fmla="*/ 1888600 w 3303868"/>
              <a:gd name="connsiteY0" fmla="*/ 0 h 2825750"/>
              <a:gd name="connsiteX1" fmla="*/ 3224042 w 3303868"/>
              <a:gd name="connsiteY1" fmla="*/ 553158 h 2825750"/>
              <a:gd name="connsiteX2" fmla="*/ 3303868 w 3303868"/>
              <a:gd name="connsiteY2" fmla="*/ 640989 h 2825750"/>
              <a:gd name="connsiteX3" fmla="*/ 3303868 w 3303868"/>
              <a:gd name="connsiteY3" fmla="*/ 2825750 h 2825750"/>
              <a:gd name="connsiteX4" fmla="*/ 250380 w 3303868"/>
              <a:gd name="connsiteY4" fmla="*/ 2825750 h 2825750"/>
              <a:gd name="connsiteX5" fmla="*/ 227944 w 3303868"/>
              <a:gd name="connsiteY5" fmla="*/ 2788819 h 2825750"/>
              <a:gd name="connsiteX6" fmla="*/ 0 w 3303868"/>
              <a:gd name="connsiteY6" fmla="*/ 1888600 h 2825750"/>
              <a:gd name="connsiteX7" fmla="*/ 1888600 w 3303868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3868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1" name="Resim 30" descr="metin, dizüstü, bilgisayar, iç mekan içeren bir resim&#10;&#10;Açıklama otomatik olarak oluşturuldu">
            <a:extLst>
              <a:ext uri="{FF2B5EF4-FFF2-40B4-BE49-F238E27FC236}">
                <a16:creationId xmlns:a16="http://schemas.microsoft.com/office/drawing/2014/main" id="{F1200D29-F941-4035-ADA1-E5227979C6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51"/>
          <a:stretch/>
        </p:blipFill>
        <p:spPr>
          <a:xfrm>
            <a:off x="9053088" y="4197217"/>
            <a:ext cx="3138912" cy="2660795"/>
          </a:xfrm>
          <a:custGeom>
            <a:avLst/>
            <a:gdLst/>
            <a:ahLst/>
            <a:cxnLst/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4557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Resim 6" descr="yiyecek, kişi, insanlar, yemek içeren bir resim&#10;&#10;Açıklama otomatik olarak oluşturuldu">
            <a:extLst>
              <a:ext uri="{FF2B5EF4-FFF2-40B4-BE49-F238E27FC236}">
                <a16:creationId xmlns:a16="http://schemas.microsoft.com/office/drawing/2014/main" id="{A7721218-96DA-40B7-9EB5-FD69CCF7F2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" r="14606" b="-1"/>
          <a:stretch/>
        </p:blipFill>
        <p:spPr>
          <a:xfrm>
            <a:off x="-170" y="10"/>
            <a:ext cx="8450317" cy="685799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6044F483-731F-442C-BC24-564B35E58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393" y="2419083"/>
            <a:ext cx="4620584" cy="20149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tr-TR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</a:t>
            </a:r>
            <a:r>
              <a:rPr lang="tr-TR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You</a:t>
            </a:r>
            <a:r>
              <a:rPr lang="tr-TR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</a:t>
            </a:r>
            <a:r>
              <a:rPr lang="tr-TR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Your</a:t>
            </a:r>
            <a:r>
              <a:rPr lang="tr-TR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Attention</a:t>
            </a: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2761892-B345-48AF-8F07-5DEF948231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32" r="4" b="3"/>
          <a:stretch/>
        </p:blipFill>
        <p:spPr>
          <a:xfrm>
            <a:off x="6225997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54238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284</Words>
  <Application>Microsoft Office PowerPoint</Application>
  <PresentationFormat>Geniş ekran</PresentationFormat>
  <Paragraphs>30</Paragraphs>
  <Slides>9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Teması</vt:lpstr>
      <vt:lpstr>AKYC SOCIAL MEDIA PROJECT</vt:lpstr>
      <vt:lpstr>In the beginning</vt:lpstr>
      <vt:lpstr>What is Social Media?</vt:lpstr>
      <vt:lpstr>Shortcomings of Social Media Applications</vt:lpstr>
      <vt:lpstr>As a Solution</vt:lpstr>
      <vt:lpstr>Why Gastronomy?</vt:lpstr>
      <vt:lpstr>Technologies we use</vt:lpstr>
      <vt:lpstr>About The Project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AKYC SOCIAL MEDIA PROJECT</dc:title>
  <dc:creator>YAREN COSKUN</dc:creator>
  <cp:lastModifiedBy>YAREN COSKUN</cp:lastModifiedBy>
  <cp:revision>2</cp:revision>
  <dcterms:created xsi:type="dcterms:W3CDTF">2021-01-28T21:07:42Z</dcterms:created>
  <dcterms:modified xsi:type="dcterms:W3CDTF">2021-01-28T21:11:42Z</dcterms:modified>
</cp:coreProperties>
</file>